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369" r:id="rId2"/>
    <p:sldId id="370" r:id="rId3"/>
    <p:sldId id="371" r:id="rId4"/>
    <p:sldId id="374" r:id="rId5"/>
    <p:sldId id="372" r:id="rId6"/>
  </p:sldIdLst>
  <p:sldSz cx="10691813" cy="7559675"/>
  <p:notesSz cx="7559675" cy="10691813"/>
  <p:embeddedFontLst>
    <p:embeddedFont>
      <p:font typeface="IBM Plex Mono" panose="020B0509050203000203" pitchFamily="49" charset="77"/>
      <p:regular r:id="rId9"/>
      <p:bold r:id="rId10"/>
      <p:italic r:id="rId11"/>
      <p:boldItalic r:id="rId12"/>
    </p:embeddedFont>
    <p:embeddedFont>
      <p:font typeface="IBM Plex Mono Medium" panose="020B0509050203000203" pitchFamily="49" charset="77"/>
      <p:regular r:id="rId13"/>
      <p:italic r:id="rId14"/>
    </p:embeddedFont>
    <p:embeddedFont>
      <p:font typeface="IBM Plex Mono SemiBold" panose="020B0509050203000203" pitchFamily="49" charset="77"/>
      <p:regular r:id="rId15"/>
      <p:bold r:id="rId16"/>
      <p:italic r:id="rId17"/>
      <p:boldItalic r:id="rId18"/>
    </p:embeddedFont>
    <p:embeddedFont>
      <p:font typeface="IBM Plex Sans" panose="020B0503050203000203" pitchFamily="34" charset="0"/>
      <p:regular r:id="rId19"/>
      <p:bold r:id="rId20"/>
      <p:italic r:id="rId21"/>
      <p:boldItalic r:id="rId22"/>
    </p:embeddedFont>
    <p:embeddedFont>
      <p:font typeface="IBM Plex Sans Cond" panose="020B0506050203000203" pitchFamily="34" charset="77"/>
      <p:regular r:id="rId23"/>
      <p:bold r:id="rId24"/>
      <p:italic r:id="rId25"/>
      <p:boldItalic r:id="rId26"/>
    </p:embeddedFont>
    <p:embeddedFont>
      <p:font typeface="IBM Plex Sans Cond SmBld" panose="020B0506050203000203" pitchFamily="34" charset="77"/>
      <p:regular r:id="rId27"/>
      <p:bold r:id="rId28"/>
      <p:italic r:id="rId29"/>
      <p:boldItalic r:id="rId30"/>
    </p:embeddedFont>
    <p:embeddedFont>
      <p:font typeface="IBM Plex Sans Condensed" panose="020B0506050203000203" pitchFamily="34" charset="77"/>
      <p:regular r:id="rId31"/>
      <p:bold r:id="rId32"/>
      <p:italic r:id="rId33"/>
      <p:boldItalic r:id="rId34"/>
    </p:embeddedFont>
    <p:embeddedFont>
      <p:font typeface="IBM Plex Sans ExtraLight" panose="020B0303050203000203" pitchFamily="34" charset="0"/>
      <p:regular r:id="rId35"/>
      <p:italic r:id="rId36"/>
    </p:embeddedFont>
    <p:embeddedFont>
      <p:font typeface="IBM Plex Sans Light" panose="020B0403050203000203" pitchFamily="34" charset="0"/>
      <p:regular r:id="rId37"/>
      <p:bold r:id="rId38"/>
      <p:italic r:id="rId39"/>
      <p:boldItalic r:id="rId40"/>
    </p:embeddedFont>
    <p:embeddedFont>
      <p:font typeface="IBM Plex Sans Medium" panose="020B0503050203000203" pitchFamily="34" charset="0"/>
      <p:regular r:id="rId41"/>
      <p:bold r:id="rId42"/>
      <p:italic r:id="rId43"/>
      <p:boldItalic r:id="rId44"/>
    </p:embeddedFont>
    <p:embeddedFont>
      <p:font typeface="IBM Plex Sans SemiBold" panose="020B0503050203000203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3" roundtripDataSignature="AMtx7mg5zrYyKiTl+dNzhWA/2Lvo1Wvgb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1E0A0E-B62F-0350-B304-1473CE078354}" name="Anastasia Sobkanyuk" initials="AS" userId="Anastasia Sobkanyuk" providerId="None"/>
  <p188:author id="{0FD1746B-3DE6-5423-172E-455D91277EA6}" name="Anouk" initials="" userId="S::anouk.de.jong@aihr.com::e63f8584-b70e-4f69-ad2d-3199aa3318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6FA"/>
    <a:srgbClr val="FFF3E3"/>
    <a:srgbClr val="7785D8"/>
    <a:srgbClr val="FFD38F"/>
    <a:srgbClr val="8BD4DB"/>
    <a:srgbClr val="FFA3AA"/>
    <a:srgbClr val="CACFE6"/>
    <a:srgbClr val="F3F3FA"/>
    <a:srgbClr val="F0F0FF"/>
    <a:srgbClr val="E4F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A09219-F26E-4DDA-BDF3-2B20237F961C}">
  <a:tblStyle styleId="{86A09219-F26E-4DDA-BDF3-2B20237F961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16"/>
    <p:restoredTop sz="94694"/>
  </p:normalViewPr>
  <p:slideViewPr>
    <p:cSldViewPr snapToGrid="0" showGuides="1">
      <p:cViewPr>
        <p:scale>
          <a:sx n="111" d="100"/>
          <a:sy n="111" d="100"/>
        </p:scale>
        <p:origin x="2096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530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9" Type="http://schemas.openxmlformats.org/officeDocument/2006/relationships/font" Target="fonts/font31.fntdata"/><Relationship Id="rId117" Type="http://schemas.openxmlformats.org/officeDocument/2006/relationships/tableStyles" Target="tableStyles.xml"/><Relationship Id="rId21" Type="http://schemas.openxmlformats.org/officeDocument/2006/relationships/font" Target="fonts/font13.fntdata"/><Relationship Id="rId34" Type="http://schemas.openxmlformats.org/officeDocument/2006/relationships/font" Target="fonts/font26.fntdata"/><Relationship Id="rId42" Type="http://schemas.openxmlformats.org/officeDocument/2006/relationships/font" Target="fonts/font34.fntdata"/><Relationship Id="rId47" Type="http://schemas.openxmlformats.org/officeDocument/2006/relationships/font" Target="fonts/font39.fntdata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9" Type="http://schemas.openxmlformats.org/officeDocument/2006/relationships/font" Target="fonts/font21.fntdata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font" Target="fonts/font24.fntdata"/><Relationship Id="rId37" Type="http://schemas.openxmlformats.org/officeDocument/2006/relationships/font" Target="fonts/font29.fntdata"/><Relationship Id="rId40" Type="http://schemas.openxmlformats.org/officeDocument/2006/relationships/font" Target="fonts/font32.fntdata"/><Relationship Id="rId45" Type="http://schemas.openxmlformats.org/officeDocument/2006/relationships/font" Target="fonts/font37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4" Type="http://schemas.openxmlformats.org/officeDocument/2006/relationships/font" Target="fonts/font36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font" Target="fonts/font27.fntdata"/><Relationship Id="rId43" Type="http://schemas.openxmlformats.org/officeDocument/2006/relationships/font" Target="fonts/font35.fntdata"/><Relationship Id="rId48" Type="http://schemas.openxmlformats.org/officeDocument/2006/relationships/font" Target="fonts/font40.fntdata"/><Relationship Id="rId113" Type="http://customschemas.google.com/relationships/presentationmetadata" Target="metadata"/><Relationship Id="rId118" Type="http://schemas.microsoft.com/office/2018/10/relationships/authors" Target="authors.xml"/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font" Target="fonts/font25.fntdata"/><Relationship Id="rId38" Type="http://schemas.openxmlformats.org/officeDocument/2006/relationships/font" Target="fonts/font30.fntdata"/><Relationship Id="rId46" Type="http://schemas.openxmlformats.org/officeDocument/2006/relationships/font" Target="fonts/font38.fntdata"/><Relationship Id="rId116" Type="http://schemas.openxmlformats.org/officeDocument/2006/relationships/theme" Target="theme/theme1.xml"/><Relationship Id="rId20" Type="http://schemas.openxmlformats.org/officeDocument/2006/relationships/font" Target="fonts/font12.fntdata"/><Relationship Id="rId41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font" Target="fonts/font28.fntdata"/><Relationship Id="rId1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DA9486-BA14-08A7-09C5-485E29A61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64E0D-4CFD-8EC8-C3DB-B9B38DA203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849D1-F716-B24C-9225-5D478FCEB358}" type="datetimeFigureOut">
              <a:rPr lang="en-NL" smtClean="0"/>
              <a:t>12/12/2024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B238BF-E115-4A95-49C4-CC7D5AECBB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36C41-BE43-D2A0-D1EF-4907DF8922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FA065-34EC-AD44-855E-17C05B7D5D9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7277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90957" y="685800"/>
            <a:ext cx="44769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>
          <a:extLst>
            <a:ext uri="{FF2B5EF4-FFF2-40B4-BE49-F238E27FC236}">
              <a16:creationId xmlns:a16="http://schemas.microsoft.com/office/drawing/2014/main" id="{457771C3-DA04-89CD-A4C9-F9BE93DD8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>
            <a:extLst>
              <a:ext uri="{FF2B5EF4-FFF2-40B4-BE49-F238E27FC236}">
                <a16:creationId xmlns:a16="http://schemas.microsoft.com/office/drawing/2014/main" id="{5A8B8B59-C626-730C-6CB6-92DC6D70AC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2" name="Google Shape;32;p1:notes">
            <a:extLst>
              <a:ext uri="{FF2B5EF4-FFF2-40B4-BE49-F238E27FC236}">
                <a16:creationId xmlns:a16="http://schemas.microsoft.com/office/drawing/2014/main" id="{51E2F0B9-7D05-05FE-3FC8-0974AAC5EF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2401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4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09F71-1757-6268-240F-CEE31E7FD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8B90BA-F82B-FF56-6399-691C0E64A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0BE07-E3F9-E519-9C44-D0CDD5473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5170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64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/>
          <p:nvPr/>
        </p:nvSpPr>
        <p:spPr>
          <a:xfrm>
            <a:off x="9764486" y="-1"/>
            <a:ext cx="927327" cy="8708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ound Single Corner of Rectangle 1">
            <a:extLst>
              <a:ext uri="{FF2B5EF4-FFF2-40B4-BE49-F238E27FC236}">
                <a16:creationId xmlns:a16="http://schemas.microsoft.com/office/drawing/2014/main" id="{EFF8EB14-1986-A826-3CBF-5C7D5D226EED}"/>
              </a:ext>
            </a:extLst>
          </p:cNvPr>
          <p:cNvSpPr/>
          <p:nvPr userDrawn="1"/>
        </p:nvSpPr>
        <p:spPr>
          <a:xfrm>
            <a:off x="-1" y="4812632"/>
            <a:ext cx="6929440" cy="2747042"/>
          </a:xfrm>
          <a:prstGeom prst="round1Rect">
            <a:avLst>
              <a:gd name="adj" fmla="val 9350"/>
            </a:avLst>
          </a:prstGeom>
          <a:solidFill>
            <a:srgbClr val="170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Google Shape;10;p22"/>
          <p:cNvSpPr txBox="1">
            <a:spLocks noGrp="1"/>
          </p:cNvSpPr>
          <p:nvPr>
            <p:ph type="title" hasCustomPrompt="1"/>
          </p:nvPr>
        </p:nvSpPr>
        <p:spPr>
          <a:xfrm>
            <a:off x="363615" y="5272397"/>
            <a:ext cx="6214522" cy="1176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IBM Plex Sans"/>
              <a:buNone/>
              <a:defRPr sz="4800" b="1" i="0">
                <a:solidFill>
                  <a:schemeClr val="bg1"/>
                </a:solidFill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  <a:sym typeface="IBM Plex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r>
              <a:rPr lang="en-US" noProof="0" dirty="0"/>
              <a:t>Click to Add Resource Title</a:t>
            </a:r>
          </a:p>
        </p:txBody>
      </p:sp>
      <p:pic>
        <p:nvPicPr>
          <p:cNvPr id="4" name="Google Shape;34;p1">
            <a:extLst>
              <a:ext uri="{FF2B5EF4-FFF2-40B4-BE49-F238E27FC236}">
                <a16:creationId xmlns:a16="http://schemas.microsoft.com/office/drawing/2014/main" id="{84A15DE9-9586-76BA-DD79-36F316388DD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341313" y="325092"/>
            <a:ext cx="1512887" cy="4387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8;p1">
            <a:extLst>
              <a:ext uri="{FF2B5EF4-FFF2-40B4-BE49-F238E27FC236}">
                <a16:creationId xmlns:a16="http://schemas.microsoft.com/office/drawing/2014/main" id="{4378CAA9-0E14-CAFE-97BC-718502AACE24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8474117" y="2936246"/>
            <a:ext cx="3506600" cy="24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800"/>
              <a:buFont typeface="IBM Plex Sans"/>
              <a:buNone/>
              <a:defRPr sz="72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chemeClr val="dk2"/>
              </a:buClr>
              <a:buSzPts val="3900"/>
            </a:pPr>
            <a:r>
              <a:rPr lang="en-US" sz="1100" b="0" dirty="0">
                <a:solidFill>
                  <a:schemeClr val="tx1"/>
                </a:solidFill>
                <a:latin typeface="IBM Plex Mono Medium" panose="020B0509050203000203" pitchFamily="49" charset="77"/>
                <a:ea typeface="IBM Plex Sans Light"/>
                <a:cs typeface="IBM Plex Sans Light"/>
                <a:sym typeface="IBM Plex Sans Light"/>
              </a:rPr>
              <a:t>// AIHR Resource</a:t>
            </a:r>
            <a:endParaRPr lang="en-US" sz="1100" b="0" dirty="0">
              <a:solidFill>
                <a:schemeClr val="tx1"/>
              </a:solidFill>
              <a:latin typeface="IBM Plex Mono Medium" panose="020B0509050203000203" pitchFamily="49" charset="77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 2">
  <p:cSld name="7_Custom Layout_2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10e47783b7e_0_170"/>
          <p:cNvSpPr txBox="1">
            <a:spLocks noGrp="1"/>
          </p:cNvSpPr>
          <p:nvPr>
            <p:ph type="body" idx="1" hasCustomPrompt="1"/>
          </p:nvPr>
        </p:nvSpPr>
        <p:spPr>
          <a:xfrm>
            <a:off x="355417" y="2279829"/>
            <a:ext cx="4881746" cy="4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Medium"/>
              <a:buNone/>
              <a:defRPr sz="1100">
                <a:latin typeface="IBM Plex Sans" panose="020B0503050203000203" pitchFamily="34" charset="0"/>
                <a:ea typeface="IBM Plex Sans" panose="020B0503050203000203" pitchFamily="34" charset="0"/>
                <a:cs typeface="IBM Plex Sans" panose="020B0503050203000203" pitchFamily="34" charset="0"/>
                <a:sym typeface="IBM Plex Sans Medium"/>
              </a:defRPr>
            </a:lvl1pPr>
            <a:lvl2pPr marL="914400" lvl="1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Char char="◦"/>
              <a:defRPr sz="1200"/>
            </a:lvl2pPr>
            <a:lvl3pPr marL="1371600" lvl="2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14" name="Google Shape;14;g10e47783b7e_0_170"/>
          <p:cNvSpPr txBox="1">
            <a:spLocks noGrp="1"/>
          </p:cNvSpPr>
          <p:nvPr>
            <p:ph type="subTitle" idx="2" hasCustomPrompt="1"/>
          </p:nvPr>
        </p:nvSpPr>
        <p:spPr>
          <a:xfrm>
            <a:off x="355417" y="1299966"/>
            <a:ext cx="4881746" cy="66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None/>
              <a:defRPr sz="1100" b="0" i="0">
                <a:latin typeface="IBM Plex Sans" panose="020B0503050203000203" pitchFamily="34" charset="0"/>
              </a:defRPr>
            </a:lvl1pPr>
            <a:lvl2pPr lvl="1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15" name="Google Shape;15;g10e47783b7e_0_170"/>
          <p:cNvSpPr txBox="1">
            <a:spLocks noGrp="1"/>
          </p:cNvSpPr>
          <p:nvPr>
            <p:ph type="title"/>
          </p:nvPr>
        </p:nvSpPr>
        <p:spPr>
          <a:xfrm>
            <a:off x="355416" y="323851"/>
            <a:ext cx="999508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3000" b="0" i="0"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  <a:sym typeface="IBM Plex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" name="Google Shape;49;g10e47783b7e_0_190">
            <a:extLst>
              <a:ext uri="{FF2B5EF4-FFF2-40B4-BE49-F238E27FC236}">
                <a16:creationId xmlns:a16="http://schemas.microsoft.com/office/drawing/2014/main" id="{03682038-4E73-EB9B-72A5-74E4B7EC4C64}"/>
              </a:ext>
            </a:extLst>
          </p:cNvPr>
          <p:cNvSpPr txBox="1"/>
          <p:nvPr userDrawn="1"/>
        </p:nvSpPr>
        <p:spPr>
          <a:xfrm>
            <a:off x="341313" y="7235824"/>
            <a:ext cx="10009187" cy="17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</a:pPr>
            <a:r>
              <a:rPr lang="en-US" sz="800" u="none" strike="noStrike" cap="none" dirty="0">
                <a:solidFill>
                  <a:schemeClr val="dk1"/>
                </a:solidFill>
                <a:latin typeface="IBM Plex Mono" panose="020B0509050203000203" pitchFamily="49" charset="77"/>
                <a:ea typeface="IBM Plex Mono"/>
                <a:cs typeface="IBM Plex Mono"/>
                <a:sym typeface="IBM Plex Mono"/>
              </a:rPr>
              <a:t>Operational HR Reporting Template </a:t>
            </a:r>
            <a:r>
              <a:rPr lang="en-US" sz="800" b="1" i="0" u="none" strike="noStrike" cap="none" spc="-150" dirty="0">
                <a:solidFill>
                  <a:schemeClr val="bg2"/>
                </a:solidFill>
                <a:latin typeface="IBM Plex Mono" panose="020B0509050203000203" pitchFamily="49" charset="77"/>
                <a:ea typeface="IBM Plex Mono"/>
                <a:cs typeface="IBM Plex Mono"/>
                <a:sym typeface="IBM Plex Mono"/>
              </a:rPr>
              <a:t>//</a:t>
            </a:r>
            <a:r>
              <a:rPr lang="en-US" sz="800" u="none" strike="noStrike" cap="none" dirty="0">
                <a:solidFill>
                  <a:schemeClr val="dk1"/>
                </a:solidFill>
                <a:latin typeface="IBM Plex Mono" panose="020B0509050203000203" pitchFamily="49" charset="77"/>
                <a:ea typeface="IBM Plex Mono"/>
                <a:cs typeface="IBM Plex Mono"/>
                <a:sym typeface="IBM Plex Mono"/>
              </a:rPr>
              <a:t> </a:t>
            </a:r>
            <a:fld id="{8C6692BD-342B-0040-BFA2-B13B463E1EFB}" type="slidenum">
              <a:rPr lang="en-US" sz="800" b="1" i="0" smtClean="0">
                <a:solidFill>
                  <a:schemeClr val="tx1"/>
                </a:solidFill>
                <a:latin typeface="IBM Plex Mono SemiBold" panose="020B0509050203000203" pitchFamily="49" charset="77"/>
                <a:ea typeface="IBM Plex Mono"/>
                <a:cs typeface="IBM Plex Mono"/>
                <a:sym typeface="IBM Plex Mono"/>
              </a:rPr>
              <a:t>‹#›</a:t>
            </a:fld>
            <a:endParaRPr lang="en-US" sz="800" b="1" i="0" u="none" strike="noStrike" cap="none" dirty="0">
              <a:solidFill>
                <a:schemeClr val="tx1"/>
              </a:solidFill>
              <a:latin typeface="IBM Plex Mono SemiBold" panose="020B0509050203000203" pitchFamily="49" charset="77"/>
              <a:ea typeface="IBM Plex Mono"/>
              <a:cs typeface="IBM Plex Mono"/>
              <a:sym typeface="IBM Plex Mono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DF3D63-4F62-7248-3F8C-0667D10D5C0F}"/>
              </a:ext>
            </a:extLst>
          </p:cNvPr>
          <p:cNvCxnSpPr>
            <a:cxnSpLocks/>
          </p:cNvCxnSpPr>
          <p:nvPr userDrawn="1"/>
        </p:nvCxnSpPr>
        <p:spPr>
          <a:xfrm flipH="1">
            <a:off x="9702800" y="7168150"/>
            <a:ext cx="647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46565" y="323695"/>
            <a:ext cx="10003935" cy="719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27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 err="1"/>
              <a:t>Aaaa</a:t>
            </a:r>
            <a:br>
              <a:rPr lang="pt-BR" dirty="0"/>
            </a:br>
            <a:r>
              <a:rPr lang="pt-BR" dirty="0" err="1"/>
              <a:t>aaaaa</a:t>
            </a:r>
            <a:endParaRPr dirty="0"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46565" y="2272849"/>
            <a:ext cx="4863000" cy="3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"/>
              <a:buChar char="◦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l" rtl="0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Char char="•"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4" userDrawn="1">
          <p15:clr>
            <a:srgbClr val="F26B43"/>
          </p15:clr>
        </p15:guide>
        <p15:guide id="2" orient="horz" pos="4558" userDrawn="1">
          <p15:clr>
            <a:srgbClr val="F26B43"/>
          </p15:clr>
        </p15:guide>
        <p15:guide id="3" pos="215" userDrawn="1">
          <p15:clr>
            <a:srgbClr val="F26B43"/>
          </p15:clr>
        </p15:guide>
        <p15:guide id="4" pos="6520" userDrawn="1">
          <p15:clr>
            <a:srgbClr val="F26B43"/>
          </p15:clr>
        </p15:guide>
        <p15:guide id="5" orient="horz" pos="816" userDrawn="1">
          <p15:clr>
            <a:srgbClr val="F26B43"/>
          </p15:clr>
        </p15:guide>
        <p15:guide id="6" pos="623" userDrawn="1">
          <p15:clr>
            <a:srgbClr val="F26B43"/>
          </p15:clr>
        </p15:guide>
        <p15:guide id="7" pos="759" userDrawn="1">
          <p15:clr>
            <a:srgbClr val="F26B43"/>
          </p15:clr>
        </p15:guide>
        <p15:guide id="8" pos="1168" userDrawn="1">
          <p15:clr>
            <a:srgbClr val="F26B43"/>
          </p15:clr>
        </p15:guide>
        <p15:guide id="9" pos="1304" userDrawn="1">
          <p15:clr>
            <a:srgbClr val="F26B43"/>
          </p15:clr>
        </p15:guide>
        <p15:guide id="10" pos="1689" userDrawn="1">
          <p15:clr>
            <a:srgbClr val="F26B43"/>
          </p15:clr>
        </p15:guide>
        <p15:guide id="11" pos="1825" userDrawn="1">
          <p15:clr>
            <a:srgbClr val="F26B43"/>
          </p15:clr>
        </p15:guide>
        <p15:guide id="12" pos="2234" userDrawn="1">
          <p15:clr>
            <a:srgbClr val="F26B43"/>
          </p15:clr>
        </p15:guide>
        <p15:guide id="13" pos="2370" userDrawn="1">
          <p15:clr>
            <a:srgbClr val="F26B43"/>
          </p15:clr>
        </p15:guide>
        <p15:guide id="14" pos="2755" userDrawn="1">
          <p15:clr>
            <a:srgbClr val="F26B43"/>
          </p15:clr>
        </p15:guide>
        <p15:guide id="15" pos="2891" userDrawn="1">
          <p15:clr>
            <a:srgbClr val="F26B43"/>
          </p15:clr>
        </p15:guide>
        <p15:guide id="16" pos="3299" userDrawn="1">
          <p15:clr>
            <a:srgbClr val="F26B43"/>
          </p15:clr>
        </p15:guide>
        <p15:guide id="17" pos="3436" userDrawn="1">
          <p15:clr>
            <a:srgbClr val="F26B43"/>
          </p15:clr>
        </p15:guide>
        <p15:guide id="18" pos="3844" userDrawn="1">
          <p15:clr>
            <a:srgbClr val="F26B43"/>
          </p15:clr>
        </p15:guide>
        <p15:guide id="19" pos="3980" userDrawn="1">
          <p15:clr>
            <a:srgbClr val="F26B43"/>
          </p15:clr>
        </p15:guide>
        <p15:guide id="20" pos="4365" userDrawn="1">
          <p15:clr>
            <a:srgbClr val="F26B43"/>
          </p15:clr>
        </p15:guide>
        <p15:guide id="21" pos="4501" userDrawn="1">
          <p15:clr>
            <a:srgbClr val="F26B43"/>
          </p15:clr>
        </p15:guide>
        <p15:guide id="22" pos="4910" userDrawn="1">
          <p15:clr>
            <a:srgbClr val="F26B43"/>
          </p15:clr>
        </p15:guide>
        <p15:guide id="23" pos="5046" userDrawn="1">
          <p15:clr>
            <a:srgbClr val="F26B43"/>
          </p15:clr>
        </p15:guide>
        <p15:guide id="24" pos="5431" userDrawn="1">
          <p15:clr>
            <a:srgbClr val="F26B43"/>
          </p15:clr>
        </p15:guide>
        <p15:guide id="25" pos="5567" userDrawn="1">
          <p15:clr>
            <a:srgbClr val="F26B43"/>
          </p15:clr>
        </p15:guide>
        <p15:guide id="26" pos="5976" userDrawn="1">
          <p15:clr>
            <a:srgbClr val="F26B43"/>
          </p15:clr>
        </p15:guide>
        <p15:guide id="27" pos="6112" userDrawn="1">
          <p15:clr>
            <a:srgbClr val="F26B43"/>
          </p15:clr>
        </p15:guide>
        <p15:guide id="28" orient="horz" pos="1428" userDrawn="1">
          <p15:clr>
            <a:srgbClr val="F26B43"/>
          </p15:clr>
        </p15:guide>
        <p15:guide id="29" orient="horz" pos="4377" userDrawn="1">
          <p15:clr>
            <a:srgbClr val="5ACBF0"/>
          </p15:clr>
        </p15:guide>
        <p15:guide id="30" orient="horz" pos="657" userDrawn="1">
          <p15:clr>
            <a:srgbClr val="5ACBF0"/>
          </p15:clr>
        </p15:guide>
        <p15:guide id="31" orient="horz" pos="249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aihr.com/hr-metrics-calculation-templat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>
          <a:extLst>
            <a:ext uri="{FF2B5EF4-FFF2-40B4-BE49-F238E27FC236}">
              <a16:creationId xmlns:a16="http://schemas.microsoft.com/office/drawing/2014/main" id="{47D78302-580B-A730-0CF4-2405CA70E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of Rectangle 8">
            <a:extLst>
              <a:ext uri="{FF2B5EF4-FFF2-40B4-BE49-F238E27FC236}">
                <a16:creationId xmlns:a16="http://schemas.microsoft.com/office/drawing/2014/main" id="{44CA66F4-A3AC-07B0-48B6-D151FED67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295400"/>
            <a:ext cx="9486900" cy="6264000"/>
          </a:xfrm>
          <a:prstGeom prst="round1Rect">
            <a:avLst>
              <a:gd name="adj" fmla="val 4058"/>
            </a:avLst>
          </a:prstGeom>
          <a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50167" r="-8175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04CC5597-80D4-0824-A647-53D13CD22D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4812632"/>
            <a:ext cx="6929440" cy="2747042"/>
          </a:xfrm>
          <a:prstGeom prst="round1Rect">
            <a:avLst>
              <a:gd name="adj" fmla="val 9350"/>
            </a:avLst>
          </a:prstGeom>
          <a:solidFill>
            <a:srgbClr val="170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" name="Google Shape;38;p1">
            <a:extLst>
              <a:ext uri="{FF2B5EF4-FFF2-40B4-BE49-F238E27FC236}">
                <a16:creationId xmlns:a16="http://schemas.microsoft.com/office/drawing/2014/main" id="{E055DB28-FD68-DC8B-FB3F-7CFD4C987B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378" y="6695845"/>
            <a:ext cx="5736642" cy="3803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IBM Plex Sans Light"/>
              <a:buNone/>
            </a:pPr>
            <a:r>
              <a:rPr lang="en-US" sz="2000" spc="100" dirty="0">
                <a:solidFill>
                  <a:schemeClr val="accent4"/>
                </a:solidFill>
                <a:latin typeface="IBM Plex Sans SemiBold" panose="020B0503050203000203" pitchFamily="34" charset="0"/>
                <a:ea typeface="IBM Plex Sans Light"/>
                <a:cs typeface="IBM Plex Sans Light"/>
                <a:sym typeface="IBM Plex Sans Light"/>
              </a:rPr>
              <a:t>TEMPLATE</a:t>
            </a:r>
            <a:endParaRPr lang="en-US" sz="2000" spc="100" dirty="0">
              <a:solidFill>
                <a:schemeClr val="accent4"/>
              </a:solidFill>
              <a:latin typeface="IBM Plex Sans SemiBold" panose="020B0503050203000203" pitchFamily="34" charset="0"/>
            </a:endParaRPr>
          </a:p>
        </p:txBody>
      </p:sp>
      <p:sp>
        <p:nvSpPr>
          <p:cNvPr id="39" name="Google Shape;39;p1">
            <a:extLst>
              <a:ext uri="{FF2B5EF4-FFF2-40B4-BE49-F238E27FC236}">
                <a16:creationId xmlns:a16="http://schemas.microsoft.com/office/drawing/2014/main" id="{4D6B52CF-01FD-4446-6C2B-709D9604B4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5707" y="5272397"/>
            <a:ext cx="5736643" cy="117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Font typeface="IBM Plex Sans Light"/>
              <a:buNone/>
            </a:pPr>
            <a:r>
              <a:rPr lang="en-US" sz="4800" b="1" i="0" u="none" strike="noStrike" cap="none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Operational </a:t>
            </a:r>
            <a:br>
              <a:rPr lang="en-US" sz="4800" b="1" i="0" u="none" strike="noStrike" cap="none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-US" sz="4800" b="1" i="0" u="none" strike="noStrike" cap="none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HR Reporting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9A8379-65FB-EC83-A7FB-EC238F26BA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177252" y="323850"/>
            <a:ext cx="738364" cy="4488782"/>
          </a:xfrm>
          <a:prstGeom prst="roundRect">
            <a:avLst>
              <a:gd name="adj" fmla="val 25819"/>
            </a:avLst>
          </a:prstGeom>
          <a:noFill/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988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47A7B-0854-6303-FE73-91020ECDF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3AF255E-F9E8-43CD-6DC4-7AD8AD930F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24243" cy="698269"/>
          </a:xfrm>
          <a:custGeom>
            <a:avLst/>
            <a:gdLst>
              <a:gd name="connsiteX0" fmla="*/ 0 w 224243"/>
              <a:gd name="connsiteY0" fmla="*/ 0 h 698269"/>
              <a:gd name="connsiteX1" fmla="*/ 224243 w 224243"/>
              <a:gd name="connsiteY1" fmla="*/ 0 h 698269"/>
              <a:gd name="connsiteX2" fmla="*/ 224243 w 224243"/>
              <a:gd name="connsiteY2" fmla="*/ 492754 h 698269"/>
              <a:gd name="connsiteX3" fmla="*/ 18728 w 224243"/>
              <a:gd name="connsiteY3" fmla="*/ 698269 h 698269"/>
              <a:gd name="connsiteX4" fmla="*/ 0 w 224243"/>
              <a:gd name="connsiteY4" fmla="*/ 698269 h 698269"/>
              <a:gd name="connsiteX5" fmla="*/ 0 w 224243"/>
              <a:gd name="connsiteY5" fmla="*/ 0 h 6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243" h="698269">
                <a:moveTo>
                  <a:pt x="0" y="0"/>
                </a:moveTo>
                <a:lnTo>
                  <a:pt x="224243" y="0"/>
                </a:lnTo>
                <a:lnTo>
                  <a:pt x="224243" y="492754"/>
                </a:lnTo>
                <a:cubicBezTo>
                  <a:pt x="224243" y="606257"/>
                  <a:pt x="132231" y="698269"/>
                  <a:pt x="18728" y="698269"/>
                </a:cubicBezTo>
                <a:lnTo>
                  <a:pt x="0" y="698269"/>
                </a:lnTo>
                <a:lnTo>
                  <a:pt x="0" y="0"/>
                </a:lnTo>
                <a:close/>
              </a:path>
            </a:pathLst>
          </a:custGeom>
          <a:solidFill>
            <a:srgbClr val="778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NL"/>
          </a:p>
        </p:txBody>
      </p:sp>
      <p:sp>
        <p:nvSpPr>
          <p:cNvPr id="6" name="Google Shape;71;p2">
            <a:extLst>
              <a:ext uri="{FF2B5EF4-FFF2-40B4-BE49-F238E27FC236}">
                <a16:creationId xmlns:a16="http://schemas.microsoft.com/office/drawing/2014/main" id="{FDCCA888-89F5-36BC-D3B4-7389894C82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1312" y="323851"/>
            <a:ext cx="10009188" cy="46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</a:pPr>
            <a:r>
              <a:rPr lang="en-US" sz="3000" dirty="0">
                <a:solidFill>
                  <a:schemeClr val="tx1"/>
                </a:solidFill>
                <a:latin typeface="IBM Plex Sans Light" panose="020B0403050203000203" pitchFamily="34" charset="0"/>
              </a:rPr>
              <a:t>How to Use This Template</a:t>
            </a:r>
            <a:endParaRPr sz="3000" dirty="0">
              <a:solidFill>
                <a:srgbClr val="7785D8"/>
              </a:solidFill>
              <a:latin typeface="IBM Plex Sans Medium" panose="020B0503050203000203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3C542F-21B9-C11F-13D0-A39412F5ABB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702800" y="7168150"/>
            <a:ext cx="6477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80;p7">
            <a:extLst>
              <a:ext uri="{FF2B5EF4-FFF2-40B4-BE49-F238E27FC236}">
                <a16:creationId xmlns:a16="http://schemas.microsoft.com/office/drawing/2014/main" id="{857E1EF7-861E-434D-CA3A-A318BFC496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subTitle" idx="2"/>
          </p:nvPr>
        </p:nvSpPr>
        <p:spPr>
          <a:xfrm>
            <a:off x="341313" y="1295400"/>
            <a:ext cx="4651927" cy="784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1EBBF0"/>
              </a:buClr>
              <a:buSzPts val="1200"/>
              <a:buFont typeface="IBM Plex Sans Medium"/>
              <a:buNone/>
              <a:tabLst/>
              <a:defRPr/>
            </a:pPr>
            <a:r>
              <a:rPr lang="en-US" sz="1100" b="1" dirty="0"/>
              <a:t>The HR reporting template is a practical tool designed to enable structured and consistent reporting on key HR initiatives and metrics. It serves as a central source of information, supporting both the operational implementation and strategic alignment of HR activities.</a:t>
            </a:r>
          </a:p>
        </p:txBody>
      </p:sp>
      <p:sp>
        <p:nvSpPr>
          <p:cNvPr id="2" name="Google Shape;57;p6">
            <a:extLst>
              <a:ext uri="{FF2B5EF4-FFF2-40B4-BE49-F238E27FC236}">
                <a16:creationId xmlns:a16="http://schemas.microsoft.com/office/drawing/2014/main" id="{9668980B-338E-4AD7-0B13-62F7BC80E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1313" y="2416276"/>
            <a:ext cx="4257682" cy="331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BM Plex Sans"/>
              <a:buNone/>
              <a:defRPr sz="11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Aft>
                <a:spcPts val="800"/>
              </a:spcAft>
            </a:pPr>
            <a:r>
              <a:rPr lang="en-US" sz="1800" b="0" dirty="0">
                <a:solidFill>
                  <a:schemeClr val="tx1"/>
                </a:solidFill>
                <a:latin typeface="IBM Plex Sans" panose="020B0503050203000203" pitchFamily="34" charset="0"/>
              </a:rPr>
              <a:t>Instructions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8D841C-93DF-990E-3E69-B0A9CF9B16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41312" y="2768159"/>
            <a:ext cx="4895851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57;p6">
            <a:extLst>
              <a:ext uri="{FF2B5EF4-FFF2-40B4-BE49-F238E27FC236}">
                <a16:creationId xmlns:a16="http://schemas.microsoft.com/office/drawing/2014/main" id="{96CE803A-05E5-CED0-5D54-87CD435E1D7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58671" y="3015647"/>
            <a:ext cx="4134569" cy="2782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 eaLnBrk="1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IBM Plex Sans"/>
              <a:buNone/>
              <a:defRPr sz="1100" b="1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04800" algn="l" rtl="0" eaLnBrk="1" hangingPunct="1">
              <a:lnSpc>
                <a:spcPct val="12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"/>
              <a:buNone/>
              <a:defRPr sz="12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b="0" dirty="0">
                <a:latin typeface="IBM Plex Sans" panose="020B0503050203000203" pitchFamily="34" charset="0"/>
              </a:rPr>
              <a:t>Fill in the cover on page four and the template on page five and use it as part of your regular HR reporting during monthly, quarterly, or project-specific updates.</a:t>
            </a:r>
          </a:p>
          <a:p>
            <a:pPr marL="0" indent="0">
              <a:spcAft>
                <a:spcPts val="600"/>
              </a:spcAft>
            </a:pPr>
            <a:endParaRPr lang="en-US" b="0" dirty="0">
              <a:latin typeface="IBM Plex Sans" panose="020B0503050203000203" pitchFamily="34" charset="0"/>
            </a:endParaRPr>
          </a:p>
          <a:p>
            <a:pPr marL="0" indent="0">
              <a:spcAft>
                <a:spcPts val="600"/>
              </a:spcAft>
            </a:pPr>
            <a:r>
              <a:rPr lang="en-US" b="0" dirty="0">
                <a:latin typeface="IBM Plex Sans" panose="020B0503050203000203" pitchFamily="34" charset="0"/>
              </a:rPr>
              <a:t>Focus on critical insights, risks, and actionable next steps, leaving out unnecessary details.</a:t>
            </a:r>
          </a:p>
          <a:p>
            <a:pPr marL="0" indent="0">
              <a:spcAft>
                <a:spcPts val="600"/>
              </a:spcAft>
            </a:pPr>
            <a:endParaRPr lang="en-US" b="0" dirty="0">
              <a:latin typeface="IBM Plex Sans" panose="020B0503050203000203" pitchFamily="34" charset="0"/>
            </a:endParaRPr>
          </a:p>
          <a:p>
            <a:pPr marL="0" indent="0">
              <a:spcAft>
                <a:spcPts val="600"/>
              </a:spcAft>
            </a:pPr>
            <a:r>
              <a:rPr lang="en-US" b="0" dirty="0">
                <a:latin typeface="IBM Plex Sans" panose="020B0503050203000203" pitchFamily="34" charset="0"/>
              </a:rPr>
              <a:t>Adapt the content and delivery style to meet the specific interests and priorities of your stakeholders, ensuring the report’s relevance and impact.</a:t>
            </a:r>
          </a:p>
          <a:p>
            <a:pPr marL="0" indent="0">
              <a:spcAft>
                <a:spcPts val="600"/>
              </a:spcAft>
            </a:pPr>
            <a:endParaRPr lang="en-US" b="0" dirty="0">
              <a:latin typeface="IBM Plex Sans" panose="020B0503050203000203" pitchFamily="34" charset="0"/>
            </a:endParaRPr>
          </a:p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accent6"/>
                </a:solidFill>
                <a:latin typeface="IBM Plex Sans" panose="020B0503050203000203" pitchFamily="34" charset="0"/>
              </a:rPr>
              <a:t>Delete</a:t>
            </a:r>
            <a:r>
              <a:rPr lang="en-US" b="0" dirty="0">
                <a:latin typeface="IBM Plex Sans" panose="020B0503050203000203" pitchFamily="34" charset="0"/>
              </a:rPr>
              <a:t> pages one to three before presenting your report.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0FD449-2FE2-83A8-E46E-98A63982D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313" y="3015648"/>
            <a:ext cx="288013" cy="288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446B27-B12A-2C2B-049A-59187E3F0D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313" y="3930048"/>
            <a:ext cx="288013" cy="288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16A6C3E-950D-F8C7-A2C3-EB79D02E33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313" y="4645345"/>
            <a:ext cx="288013" cy="288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3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F837C8E-98E6-0789-88E5-4165784FAA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91200" y="1295400"/>
            <a:ext cx="4559300" cy="5653088"/>
          </a:xfrm>
          <a:prstGeom prst="roundRect">
            <a:avLst>
              <a:gd name="adj" fmla="val 6126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Google Shape;72;p12">
            <a:extLst>
              <a:ext uri="{FF2B5EF4-FFF2-40B4-BE49-F238E27FC236}">
                <a16:creationId xmlns:a16="http://schemas.microsoft.com/office/drawing/2014/main" id="{5D94EF5E-17DF-23BD-0707-7B0D6B08D3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89416" y="1713337"/>
            <a:ext cx="3630088" cy="4879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4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22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TR"/>
              <a:buChar char="◦"/>
              <a:defRPr sz="1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9525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Font typeface="Arial"/>
              <a:buNone/>
            </a:pPr>
            <a:r>
              <a:rPr lang="en-GB" sz="1400" b="1" spc="100" dirty="0">
                <a:solidFill>
                  <a:schemeClr val="tx1"/>
                </a:solidFill>
                <a:latin typeface="IBM Plex Sans SemiBold" panose="020B0503050203000203" pitchFamily="34" charset="0"/>
              </a:rPr>
              <a:t>WHERE TO SOURCE DATA </a:t>
            </a:r>
            <a:br>
              <a:rPr lang="en-GB" sz="1400" b="1" spc="100" dirty="0">
                <a:solidFill>
                  <a:schemeClr val="tx1"/>
                </a:solidFill>
                <a:latin typeface="IBM Plex Sans SemiBold" panose="020B0503050203000203" pitchFamily="34" charset="0"/>
              </a:rPr>
            </a:br>
            <a:r>
              <a:rPr lang="en-GB" sz="1400" b="1" spc="100" dirty="0">
                <a:solidFill>
                  <a:schemeClr val="tx1"/>
                </a:solidFill>
                <a:latin typeface="IBM Plex Sans SemiBold" panose="020B0503050203000203" pitchFamily="34" charset="0"/>
              </a:rPr>
              <a:t>AND INFORMATION</a:t>
            </a:r>
          </a:p>
          <a:p>
            <a:pPr marL="0" indent="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GB" sz="1100" dirty="0"/>
              <a:t>The data for the HR reporting template should be collected from various internal sources and departments. Use the following sources to collect the necessary information for your operational report.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HR systems</a:t>
            </a:r>
            <a:r>
              <a:rPr lang="en-GB" sz="1100" dirty="0"/>
              <a:t>: Information on headcount, turnover, absences, or recruitment metrics.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Project management tools</a:t>
            </a:r>
            <a:r>
              <a:rPr lang="en-GB" sz="1100" dirty="0"/>
              <a:t>: Progress updates and status reports on ongoing HR initiatives.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Feedback systems</a:t>
            </a:r>
            <a:r>
              <a:rPr lang="en-GB" sz="1100" dirty="0"/>
              <a:t>: Insights from employee surveys, performance reviews, or exit interviews.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Manual data collection</a:t>
            </a:r>
            <a:r>
              <a:rPr lang="en-GB" sz="1100" dirty="0"/>
              <a:t>: Qualitative data such as insights from workshops or manager interviews.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Finance and controlling</a:t>
            </a:r>
            <a:r>
              <a:rPr lang="en-GB" sz="1100" dirty="0"/>
              <a:t>: Cost analysis and budget tracking for HR projects.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Risk assessments</a:t>
            </a:r>
            <a:r>
              <a:rPr lang="en-GB" sz="1100" dirty="0"/>
              <a:t>: Internal evaluations or external benchmarks to better understand potential risks.</a:t>
            </a:r>
          </a:p>
          <a:p>
            <a:pPr marL="171450" indent="-171450">
              <a:lnSpc>
                <a:spcPct val="112000"/>
              </a:lnSpc>
              <a:spcBef>
                <a:spcPts val="400"/>
              </a:spcBef>
              <a:spcAft>
                <a:spcPts val="600"/>
              </a:spcAft>
              <a:buSzPct val="100000"/>
            </a:pPr>
            <a:r>
              <a:rPr lang="en-GB" sz="1100" b="1" dirty="0"/>
              <a:t>HR metrics</a:t>
            </a:r>
            <a:r>
              <a:rPr lang="en-GB" sz="1100" dirty="0"/>
              <a:t>: Use AIHR’s </a:t>
            </a:r>
            <a:r>
              <a:rPr lang="en-GB" sz="11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 Metrics Calculation Template</a:t>
            </a:r>
            <a:r>
              <a:rPr lang="en-GB" sz="1100" b="1" dirty="0">
                <a:solidFill>
                  <a:srgbClr val="1EBB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1100" dirty="0"/>
              <a:t>to calculate any additional HR metrics.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860479-247D-0CF5-8249-452C716A645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1313" y="5509869"/>
            <a:ext cx="288013" cy="28801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IBM Plex Sans SemiBold" panose="020B050305020300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363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065D3-14AE-B7B8-EA6C-72307DCA0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Single Corner of Rectangle 9">
            <a:extLst>
              <a:ext uri="{FF2B5EF4-FFF2-40B4-BE49-F238E27FC236}">
                <a16:creationId xmlns:a16="http://schemas.microsoft.com/office/drawing/2014/main" id="{5BD4970D-3AB9-5D25-F508-C9A43C3F81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-1"/>
            <a:ext cx="9486900" cy="850392"/>
          </a:xfrm>
          <a:prstGeom prst="round1Rect">
            <a:avLst>
              <a:gd name="adj" fmla="val 29432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Google Shape;71;p2">
            <a:extLst>
              <a:ext uri="{FF2B5EF4-FFF2-40B4-BE49-F238E27FC236}">
                <a16:creationId xmlns:a16="http://schemas.microsoft.com/office/drawing/2014/main" id="{958E894E-6550-3AAC-DF16-8FA1EF66741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1313" y="332163"/>
            <a:ext cx="9145586" cy="58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2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Monthly HR Operational Report </a:t>
            </a:r>
            <a:r>
              <a:rPr lang="en-US" sz="1600" b="1" dirty="0">
                <a:solidFill>
                  <a:schemeClr val="bg2"/>
                </a:solidFill>
                <a:latin typeface="IBM Plex Sans SemiBold" panose="020B0503050203000203" pitchFamily="34" charset="0"/>
              </a:rPr>
              <a:t>//</a:t>
            </a:r>
            <a:r>
              <a:rPr lang="en-US" sz="1600" dirty="0">
                <a:solidFill>
                  <a:schemeClr val="bg2"/>
                </a:solidFill>
                <a:latin typeface="IBM Plex Sans Medium" panose="020B0503050203000203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IBM Plex Sans Medium" panose="020B0503050203000203" pitchFamily="34" charset="0"/>
              </a:rPr>
              <a:t>Template example</a:t>
            </a:r>
          </a:p>
        </p:txBody>
      </p:sp>
      <p:graphicFrame>
        <p:nvGraphicFramePr>
          <p:cNvPr id="9" name="Google Shape;52;p3">
            <a:extLst>
              <a:ext uri="{FF2B5EF4-FFF2-40B4-BE49-F238E27FC236}">
                <a16:creationId xmlns:a16="http://schemas.microsoft.com/office/drawing/2014/main" id="{486C3A5B-6CBE-325C-C9BA-814BD98519D4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814114378"/>
              </p:ext>
            </p:extLst>
          </p:nvPr>
        </p:nvGraphicFramePr>
        <p:xfrm>
          <a:off x="346181" y="1706237"/>
          <a:ext cx="2335108" cy="148913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9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Payroll processing accuracy improvement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500" i="0" u="none" strike="noStrike" cap="none" noProof="0" dirty="0">
                        <a:solidFill>
                          <a:srgbClr val="7785D8"/>
                        </a:solidFill>
                        <a:latin typeface="IBM Plex Sans Condensed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5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Onboarding workflow automation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100" b="0" i="0" u="none" strike="noStrike" cap="none" noProof="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5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Sick leave management optimization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100" b="0" i="0" u="none" strike="noStrike" cap="none" noProof="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A0159C6-AE19-A349-80B5-CD2F79EFA82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180" y="1115411"/>
            <a:ext cx="2335108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Key initiatives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0586860-B579-29BD-F9CF-1A236D4132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9622" y="1115411"/>
            <a:ext cx="3202727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Key HR metrics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80450DA-13C3-5CA6-E7E2-73CA31D64D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320683" y="1115411"/>
            <a:ext cx="4029817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Key risks</a:t>
            </a:r>
          </a:p>
        </p:txBody>
      </p:sp>
      <p:graphicFrame>
        <p:nvGraphicFramePr>
          <p:cNvPr id="2" name="Google Shape;52;p3">
            <a:extLst>
              <a:ext uri="{FF2B5EF4-FFF2-40B4-BE49-F238E27FC236}">
                <a16:creationId xmlns:a16="http://schemas.microsoft.com/office/drawing/2014/main" id="{486D9B7B-44C1-94BC-D7FE-F20511C05096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64891248"/>
              </p:ext>
            </p:extLst>
          </p:nvPr>
        </p:nvGraphicFramePr>
        <p:xfrm>
          <a:off x="2897187" y="1706237"/>
          <a:ext cx="3202729" cy="235647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741">
                  <a:extLst>
                    <a:ext uri="{9D8B030D-6E8A-4147-A177-3AD203B41FA5}">
                      <a16:colId xmlns:a16="http://schemas.microsoft.com/office/drawing/2014/main" val="3809666546"/>
                    </a:ext>
                  </a:extLst>
                </a:gridCol>
                <a:gridCol w="670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55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Last month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This month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11991"/>
                  </a:ext>
                </a:extLst>
              </a:tr>
              <a:tr h="48815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Average payroll error rate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2.55%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ensed"/>
                          <a:ea typeface="IBM Plex Sans Condensed"/>
                          <a:cs typeface="IBM Plex Sans Condensed"/>
                          <a:sym typeface="IBM Plex Sans Condensed"/>
                        </a:rPr>
                        <a:t>1.8%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Onboarding process time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12 days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10 days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Sick leave utilization rate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6%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6%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Open tickets HR service desk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12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8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Google Shape;52;p3">
            <a:extLst>
              <a:ext uri="{FF2B5EF4-FFF2-40B4-BE49-F238E27FC236}">
                <a16:creationId xmlns:a16="http://schemas.microsoft.com/office/drawing/2014/main" id="{FA52AFD0-55C8-3B31-FB81-EA32B1D6382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200202372"/>
              </p:ext>
            </p:extLst>
          </p:nvPr>
        </p:nvGraphicFramePr>
        <p:xfrm>
          <a:off x="6318250" y="1706234"/>
          <a:ext cx="4032251" cy="200216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0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017">
                  <a:extLst>
                    <a:ext uri="{9D8B030D-6E8A-4147-A177-3AD203B41FA5}">
                      <a16:colId xmlns:a16="http://schemas.microsoft.com/office/drawing/2014/main" val="3809666546"/>
                    </a:ext>
                  </a:extLst>
                </a:gridCol>
                <a:gridCol w="61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128">
                  <a:extLst>
                    <a:ext uri="{9D8B030D-6E8A-4147-A177-3AD203B41FA5}">
                      <a16:colId xmlns:a16="http://schemas.microsoft.com/office/drawing/2014/main" val="3624706474"/>
                    </a:ext>
                  </a:extLst>
                </a:gridCol>
              </a:tblGrid>
              <a:tr h="4094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Risks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Previous status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Current status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Mitigating actions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11991"/>
                  </a:ext>
                </a:extLst>
              </a:tr>
              <a:tr h="7863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Delays in payroll approvals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High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ensed"/>
                          <a:ea typeface="IBM Plex Sans Condensed"/>
                          <a:cs typeface="IBM Plex Sans Condensed"/>
                          <a:sym typeface="IBM Plex Sans Condensed"/>
                        </a:rPr>
                        <a:t>Medium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ensed"/>
                          <a:ea typeface="IBM Plex Sans Condensed"/>
                          <a:cs typeface="IBM Plex Sans Condensed"/>
                          <a:sym typeface="IBM Plex Sans Condensed"/>
                        </a:rPr>
                        <a:t>Streamline approval workflows; reduce manual steps.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39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IT support bottleneck for onboarding tools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Medium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</a:rPr>
                        <a:t>High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Allocate dedicated IT resources; increase system redundancy.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BD330E-3419-C22D-EA9E-C76153EFCF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179" y="4532378"/>
            <a:ext cx="4027383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Status update for the month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EB81A0-86C3-A42A-3682-BD5CDAE236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89463" y="4532378"/>
            <a:ext cx="5756170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Upcoming focus areas for next month</a:t>
            </a:r>
          </a:p>
        </p:txBody>
      </p:sp>
      <p:graphicFrame>
        <p:nvGraphicFramePr>
          <p:cNvPr id="7" name="Google Shape;52;p3">
            <a:extLst>
              <a:ext uri="{FF2B5EF4-FFF2-40B4-BE49-F238E27FC236}">
                <a16:creationId xmlns:a16="http://schemas.microsoft.com/office/drawing/2014/main" id="{BFE53852-0ABC-8CFD-2FD9-D0A3360D60ED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196949428"/>
              </p:ext>
            </p:extLst>
          </p:nvPr>
        </p:nvGraphicFramePr>
        <p:xfrm>
          <a:off x="341313" y="5139899"/>
          <a:ext cx="4027383" cy="18532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27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8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b="1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Highlights and key process updates</a:t>
                      </a:r>
                    </a:p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Payroll error rate has dropped due to the rollout of automated validation tools.</a:t>
                      </a:r>
                    </a:p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Onboarding times have decreased after the introduction of a digital checklist for new hires.</a:t>
                      </a:r>
                    </a:p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High sick leave utilization in one department indicates potential workload or stress issues; further analysis is required.</a:t>
                      </a:r>
                    </a:p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HR service desk tickets remain backlogged due to a lack of staff training on the new ticketing system.</a:t>
                      </a:r>
                    </a:p>
                  </a:txBody>
                  <a:tcPr marL="80200" marR="80200" marT="112950" marB="112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Google Shape;52;p3">
            <a:extLst>
              <a:ext uri="{FF2B5EF4-FFF2-40B4-BE49-F238E27FC236}">
                <a16:creationId xmlns:a16="http://schemas.microsoft.com/office/drawing/2014/main" id="{BD0B6BD2-B798-ADD3-5B81-075F93A1E2C7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368775053"/>
              </p:ext>
            </p:extLst>
          </p:nvPr>
        </p:nvGraphicFramePr>
        <p:xfrm>
          <a:off x="4595680" y="5139899"/>
          <a:ext cx="5749953" cy="18532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4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53278">
                <a:tc>
                  <a:txBody>
                    <a:bodyPr/>
                    <a:lstStyle/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Payroll processing accuracy improvement: Enhance automated validation tools, train payroll staff, and introduce a real-time error monitoring dashboard.</a:t>
                      </a:r>
                    </a:p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Onboarding workflow automation: Address IT bottlenecks, pilot an improved onboarding process, and provide onboarding tool resources for hiring managers.</a:t>
                      </a:r>
                    </a:p>
                    <a:p>
                      <a:pPr marL="99450" marR="0" lvl="0" indent="-9945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chemeClr val="tx1"/>
                        </a:buClr>
                        <a:buSzPts val="1100"/>
                        <a:buFont typeface="Arial" panose="020B0604020202020204" pitchFamily="34" charset="0"/>
                        <a:buChar char="•"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" panose="020B0503050203000203" pitchFamily="34" charset="0"/>
                          <a:ea typeface="IBM Plex Sans Condensed"/>
                          <a:cs typeface="IBM Plex Sans Condensed"/>
                          <a:sym typeface="IBM Plex Sans Condensed"/>
                        </a:rPr>
                        <a:t>Sick leave management optimization: Analyze high sick leave usage, implement workload redistribution, and launch an employee wellbeing survey.</a:t>
                      </a:r>
                    </a:p>
                  </a:txBody>
                  <a:tcPr marL="80200" marR="80200" marT="112950" marB="112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1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D250-465E-94AB-9D10-ACD678A8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3FC7488-6BD9-74C1-9DAC-625FDFA82B31}"/>
              </a:ext>
            </a:extLst>
          </p:cNvPr>
          <p:cNvSpPr/>
          <p:nvPr/>
        </p:nvSpPr>
        <p:spPr>
          <a:xfrm>
            <a:off x="6680200" y="7061200"/>
            <a:ext cx="3921709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A757BC-3773-7878-01A8-C727BEC5B9FB}"/>
              </a:ext>
            </a:extLst>
          </p:cNvPr>
          <p:cNvSpPr/>
          <p:nvPr/>
        </p:nvSpPr>
        <p:spPr>
          <a:xfrm>
            <a:off x="2399295" y="0"/>
            <a:ext cx="8292518" cy="7559675"/>
          </a:xfrm>
          <a:prstGeom prst="rect">
            <a:avLst/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Google Shape;31;p9">
            <a:extLst>
              <a:ext uri="{FF2B5EF4-FFF2-40B4-BE49-F238E27FC236}">
                <a16:creationId xmlns:a16="http://schemas.microsoft.com/office/drawing/2014/main" id="{1C7372CC-CE21-DC97-31C8-B7B40989010D}"/>
              </a:ext>
            </a:extLst>
          </p:cNvPr>
          <p:cNvSpPr txBox="1">
            <a:spLocks/>
          </p:cNvSpPr>
          <p:nvPr/>
        </p:nvSpPr>
        <p:spPr>
          <a:xfrm>
            <a:off x="2917470" y="3006231"/>
            <a:ext cx="6598957" cy="149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  <a:sym typeface="IBM Plex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7600"/>
              <a:buFont typeface="IBM Plex Sans Light"/>
              <a:buNone/>
            </a:pPr>
            <a:r>
              <a:rPr lang="en-GB" sz="5400" b="1" dirty="0">
                <a:latin typeface="IBM Plex Sans SemiBold" panose="020B0503050203000203" pitchFamily="34" charset="0"/>
                <a:ea typeface="IBM Plex Sans"/>
                <a:cs typeface="IBM Plex Sans"/>
              </a:rPr>
              <a:t>Monthly HR </a:t>
            </a:r>
            <a:br>
              <a:rPr lang="en-GB" sz="5400" b="1" dirty="0">
                <a:latin typeface="IBM Plex Sans SemiBold" panose="020B0503050203000203" pitchFamily="34" charset="0"/>
                <a:ea typeface="IBM Plex Sans"/>
                <a:cs typeface="IBM Plex Sans"/>
              </a:rPr>
            </a:br>
            <a:r>
              <a:rPr lang="en-GB" sz="5400" b="1" dirty="0">
                <a:latin typeface="IBM Plex Sans SemiBold" panose="020B0503050203000203" pitchFamily="34" charset="0"/>
                <a:ea typeface="IBM Plex Sans"/>
                <a:cs typeface="IBM Plex Sans"/>
              </a:rPr>
              <a:t>Operational Report</a:t>
            </a:r>
          </a:p>
        </p:txBody>
      </p:sp>
      <p:sp>
        <p:nvSpPr>
          <p:cNvPr id="23" name="Google Shape;31;p9">
            <a:extLst>
              <a:ext uri="{FF2B5EF4-FFF2-40B4-BE49-F238E27FC236}">
                <a16:creationId xmlns:a16="http://schemas.microsoft.com/office/drawing/2014/main" id="{182F1172-B677-771E-10A0-85571D11EC9D}"/>
              </a:ext>
            </a:extLst>
          </p:cNvPr>
          <p:cNvSpPr txBox="1">
            <a:spLocks/>
          </p:cNvSpPr>
          <p:nvPr/>
        </p:nvSpPr>
        <p:spPr>
          <a:xfrm>
            <a:off x="2917470" y="1769110"/>
            <a:ext cx="6330702" cy="47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  <a:sym typeface="IBM Plex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7600"/>
              <a:buFont typeface="IBM Plex Sans Light"/>
              <a:buNone/>
            </a:pPr>
            <a:r>
              <a:rPr lang="en-GB" sz="3600" dirty="0">
                <a:latin typeface="IBM Plex Sans ExtraLight" panose="020B0303050203000203" pitchFamily="34" charset="0"/>
                <a:ea typeface="IBM Plex Sans"/>
                <a:cs typeface="IBM Plex Sans"/>
              </a:rPr>
              <a:t>[Insert organization’s name]</a:t>
            </a:r>
          </a:p>
        </p:txBody>
      </p:sp>
      <p:sp>
        <p:nvSpPr>
          <p:cNvPr id="24" name="Google Shape;31;p9">
            <a:extLst>
              <a:ext uri="{FF2B5EF4-FFF2-40B4-BE49-F238E27FC236}">
                <a16:creationId xmlns:a16="http://schemas.microsoft.com/office/drawing/2014/main" id="{82451EA4-AF73-A55E-C5DC-4E27CE1AE579}"/>
              </a:ext>
            </a:extLst>
          </p:cNvPr>
          <p:cNvSpPr txBox="1">
            <a:spLocks/>
          </p:cNvSpPr>
          <p:nvPr/>
        </p:nvSpPr>
        <p:spPr>
          <a:xfrm>
            <a:off x="2917470" y="4677040"/>
            <a:ext cx="3529629" cy="29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  <a:sym typeface="IBM Plex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7600"/>
              <a:buFont typeface="IBM Plex Sans Light"/>
              <a:buNone/>
            </a:pPr>
            <a:r>
              <a:rPr lang="en-GB" sz="2200" i="1" dirty="0">
                <a:latin typeface="IBM Plex Sans" panose="020B0503050203000203" pitchFamily="34" charset="0"/>
                <a:ea typeface="IBM Plex Sans"/>
                <a:cs typeface="IBM Plex Sans"/>
              </a:rPr>
              <a:t>[Insert date]</a:t>
            </a:r>
          </a:p>
        </p:txBody>
      </p:sp>
      <p:sp>
        <p:nvSpPr>
          <p:cNvPr id="25" name="Google Shape;31;p9">
            <a:extLst>
              <a:ext uri="{FF2B5EF4-FFF2-40B4-BE49-F238E27FC236}">
                <a16:creationId xmlns:a16="http://schemas.microsoft.com/office/drawing/2014/main" id="{C9D628A5-C698-CFB9-5CD4-F59612E86CB1}"/>
              </a:ext>
            </a:extLst>
          </p:cNvPr>
          <p:cNvSpPr txBox="1">
            <a:spLocks/>
          </p:cNvSpPr>
          <p:nvPr/>
        </p:nvSpPr>
        <p:spPr>
          <a:xfrm>
            <a:off x="8496300" y="6636478"/>
            <a:ext cx="1491776" cy="28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3000" b="0" i="0" u="none" strike="noStrike" cap="none">
                <a:solidFill>
                  <a:schemeClr val="dk1"/>
                </a:solidFill>
                <a:latin typeface="IBM Plex Sans Light" panose="020B0403050203000203" pitchFamily="34" charset="0"/>
                <a:ea typeface="IBM Plex Sans Light" panose="020B0403050203000203" pitchFamily="34" charset="0"/>
                <a:cs typeface="IBM Plex Sans Light" panose="020B0403050203000203" pitchFamily="34" charset="0"/>
                <a:sym typeface="IBM Plex Sans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7600"/>
              <a:buFont typeface="IBM Plex Sans Light"/>
              <a:buNone/>
            </a:pPr>
            <a:r>
              <a:rPr lang="en-GB" sz="1800" i="1" dirty="0">
                <a:latin typeface="IBM Plex Sans" panose="020B0503050203000203" pitchFamily="34" charset="0"/>
                <a:ea typeface="IBM Plex Sans"/>
                <a:cs typeface="IBM Plex Sans"/>
              </a:rPr>
              <a:t>[Insert logo]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D5AF5B4-65D0-4BF3-3786-8E9762543D23}"/>
              </a:ext>
            </a:extLst>
          </p:cNvPr>
          <p:cNvSpPr/>
          <p:nvPr/>
        </p:nvSpPr>
        <p:spPr>
          <a:xfrm>
            <a:off x="0" y="0"/>
            <a:ext cx="2399295" cy="75596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5026" r="-5502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132B38-EDF2-850F-A265-D908C63E48C8}"/>
              </a:ext>
            </a:extLst>
          </p:cNvPr>
          <p:cNvSpPr/>
          <p:nvPr/>
        </p:nvSpPr>
        <p:spPr>
          <a:xfrm>
            <a:off x="5182" y="0"/>
            <a:ext cx="2394113" cy="7559675"/>
          </a:xfrm>
          <a:prstGeom prst="rect">
            <a:avLst/>
          </a:prstGeom>
          <a:solidFill>
            <a:srgbClr val="7785D8">
              <a:alpha val="1472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7D1499-EF72-AE0D-30D1-3BDF2578CE50}"/>
              </a:ext>
            </a:extLst>
          </p:cNvPr>
          <p:cNvCxnSpPr>
            <a:cxnSpLocks/>
          </p:cNvCxnSpPr>
          <p:nvPr/>
        </p:nvCxnSpPr>
        <p:spPr>
          <a:xfrm>
            <a:off x="139700" y="0"/>
            <a:ext cx="0" cy="75596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95DB772-69D4-1AD2-D960-D9B252C81802}"/>
              </a:ext>
            </a:extLst>
          </p:cNvPr>
          <p:cNvSpPr/>
          <p:nvPr/>
        </p:nvSpPr>
        <p:spPr>
          <a:xfrm>
            <a:off x="1629859" y="5819340"/>
            <a:ext cx="616678" cy="616678"/>
          </a:xfrm>
          <a:prstGeom prst="ellipse">
            <a:avLst/>
          </a:prstGeom>
          <a:solidFill>
            <a:srgbClr val="7785D8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5DB8C3C-D899-8EFC-9348-4BBD35AFDEAA}"/>
              </a:ext>
            </a:extLst>
          </p:cNvPr>
          <p:cNvSpPr/>
          <p:nvPr/>
        </p:nvSpPr>
        <p:spPr>
          <a:xfrm>
            <a:off x="1938198" y="5731692"/>
            <a:ext cx="1193800" cy="11938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6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55398-8443-2E57-9B3F-089B4469A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of Rectangle 4">
            <a:extLst>
              <a:ext uri="{FF2B5EF4-FFF2-40B4-BE49-F238E27FC236}">
                <a16:creationId xmlns:a16="http://schemas.microsoft.com/office/drawing/2014/main" id="{5F7720FF-8A6B-4BE9-A2CF-1326F422E9B1}"/>
              </a:ext>
            </a:extLst>
          </p:cNvPr>
          <p:cNvSpPr/>
          <p:nvPr/>
        </p:nvSpPr>
        <p:spPr>
          <a:xfrm flipV="1">
            <a:off x="0" y="-1"/>
            <a:ext cx="9486900" cy="850392"/>
          </a:xfrm>
          <a:prstGeom prst="round1Rect">
            <a:avLst>
              <a:gd name="adj" fmla="val 29432"/>
            </a:avLst>
          </a:prstGeom>
          <a:solidFill>
            <a:srgbClr val="F4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Google Shape;71;p2">
            <a:extLst>
              <a:ext uri="{FF2B5EF4-FFF2-40B4-BE49-F238E27FC236}">
                <a16:creationId xmlns:a16="http://schemas.microsoft.com/office/drawing/2014/main" id="{88024C1E-34CA-A7D5-17D5-486DFD883245}"/>
              </a:ext>
            </a:extLst>
          </p:cNvPr>
          <p:cNvSpPr txBox="1">
            <a:spLocks/>
          </p:cNvSpPr>
          <p:nvPr/>
        </p:nvSpPr>
        <p:spPr>
          <a:xfrm>
            <a:off x="341313" y="332163"/>
            <a:ext cx="9145586" cy="588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IBM Plex Sans"/>
              <a:buNone/>
              <a:defRPr sz="2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Monthly HR Operational Report</a:t>
            </a:r>
            <a:endParaRPr lang="en-US" sz="1600" dirty="0">
              <a:solidFill>
                <a:schemeClr val="bg2"/>
              </a:solidFill>
              <a:latin typeface="IBM Plex Sans" panose="020B050305020300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A6F793-8BC8-07BB-C977-1A1A66CAB31F}"/>
              </a:ext>
            </a:extLst>
          </p:cNvPr>
          <p:cNvSpPr/>
          <p:nvPr/>
        </p:nvSpPr>
        <p:spPr>
          <a:xfrm>
            <a:off x="7916779" y="6948488"/>
            <a:ext cx="2564315" cy="51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aphicFrame>
        <p:nvGraphicFramePr>
          <p:cNvPr id="2" name="Google Shape;52;p3">
            <a:extLst>
              <a:ext uri="{FF2B5EF4-FFF2-40B4-BE49-F238E27FC236}">
                <a16:creationId xmlns:a16="http://schemas.microsoft.com/office/drawing/2014/main" id="{8CC0B5E7-36A4-5948-48CE-24F464D09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049059"/>
              </p:ext>
            </p:extLst>
          </p:nvPr>
        </p:nvGraphicFramePr>
        <p:xfrm>
          <a:off x="346181" y="1706237"/>
          <a:ext cx="2335108" cy="273681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9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6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Initiative 1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500" i="0" u="none" strike="noStrike" cap="none" noProof="0" dirty="0">
                        <a:solidFill>
                          <a:srgbClr val="7785D8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7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Initiative 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1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Initiative 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1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Initiative 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1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7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</a:rPr>
                        <a:t>Initiative 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1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3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Google Shape;52;p3">
            <a:extLst>
              <a:ext uri="{FF2B5EF4-FFF2-40B4-BE49-F238E27FC236}">
                <a16:creationId xmlns:a16="http://schemas.microsoft.com/office/drawing/2014/main" id="{AE57D4C3-2D22-2CED-86E1-F94591BF04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3376734"/>
              </p:ext>
            </p:extLst>
          </p:nvPr>
        </p:nvGraphicFramePr>
        <p:xfrm>
          <a:off x="2897187" y="1706237"/>
          <a:ext cx="3202729" cy="273681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6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741">
                  <a:extLst>
                    <a:ext uri="{9D8B030D-6E8A-4147-A177-3AD203B41FA5}">
                      <a16:colId xmlns:a16="http://schemas.microsoft.com/office/drawing/2014/main" val="3809666546"/>
                    </a:ext>
                  </a:extLst>
                </a:gridCol>
                <a:gridCol w="670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1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Last month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This month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11991"/>
                  </a:ext>
                </a:extLst>
              </a:tr>
              <a:tr h="46760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 1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5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 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5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 3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5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 4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5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Metric 5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Google Shape;52;p3">
            <a:extLst>
              <a:ext uri="{FF2B5EF4-FFF2-40B4-BE49-F238E27FC236}">
                <a16:creationId xmlns:a16="http://schemas.microsoft.com/office/drawing/2014/main" id="{7174098C-1CBB-7F75-7883-61D3D3162D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1440377"/>
              </p:ext>
            </p:extLst>
          </p:nvPr>
        </p:nvGraphicFramePr>
        <p:xfrm>
          <a:off x="6318250" y="1706234"/>
          <a:ext cx="4032251" cy="273681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0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017">
                  <a:extLst>
                    <a:ext uri="{9D8B030D-6E8A-4147-A177-3AD203B41FA5}">
                      <a16:colId xmlns:a16="http://schemas.microsoft.com/office/drawing/2014/main" val="3809666546"/>
                    </a:ext>
                  </a:extLst>
                </a:gridCol>
                <a:gridCol w="61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128">
                  <a:extLst>
                    <a:ext uri="{9D8B030D-6E8A-4147-A177-3AD203B41FA5}">
                      <a16:colId xmlns:a16="http://schemas.microsoft.com/office/drawing/2014/main" val="3624706474"/>
                    </a:ext>
                  </a:extLst>
                </a:gridCol>
              </a:tblGrid>
              <a:tr h="46564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Risks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Previous status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Current status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800" b="1" i="0" u="none" strike="noStrike" cap="none" noProof="0" dirty="0">
                          <a:solidFill>
                            <a:schemeClr val="tx1"/>
                          </a:solidFill>
                          <a:latin typeface="IBM Plex Sans Cond SmBl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Mitigating actions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011991"/>
                  </a:ext>
                </a:extLst>
              </a:tr>
              <a:tr h="74441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Risk 1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3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Risk 2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37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00" i="0" u="none" strike="noStrike" cap="none" noProof="0" dirty="0">
                          <a:solidFill>
                            <a:schemeClr val="tx1"/>
                          </a:solidFill>
                          <a:latin typeface="IBM Plex Sans Cond" panose="020B0506050203000203" pitchFamily="34" charset="77"/>
                          <a:ea typeface="IBM Plex Sans Condensed"/>
                          <a:cs typeface="IBM Plex Sans Condensed"/>
                          <a:sym typeface="IBM Plex Sans Condensed"/>
                        </a:rPr>
                        <a:t>Risk 3</a:t>
                      </a: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 Cond" panose="020B0506050203000203" pitchFamily="34" charset="77"/>
                      </a:endParaRPr>
                    </a:p>
                  </a:txBody>
                  <a:tcPr marL="80200" marR="80200" marT="40950" marB="409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Google Shape;52;p3">
            <a:extLst>
              <a:ext uri="{FF2B5EF4-FFF2-40B4-BE49-F238E27FC236}">
                <a16:creationId xmlns:a16="http://schemas.microsoft.com/office/drawing/2014/main" id="{518279B8-327F-CF50-D925-E5E36EE767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915980"/>
              </p:ext>
            </p:extLst>
          </p:nvPr>
        </p:nvGraphicFramePr>
        <p:xfrm>
          <a:off x="341313" y="5438173"/>
          <a:ext cx="4027383" cy="180858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027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0858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-US" sz="1000" b="0" i="0" u="none" strike="noStrike" cap="none" noProof="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112950" marB="112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Google Shape;52;p3">
            <a:extLst>
              <a:ext uri="{FF2B5EF4-FFF2-40B4-BE49-F238E27FC236}">
                <a16:creationId xmlns:a16="http://schemas.microsoft.com/office/drawing/2014/main" id="{113140B5-689B-49C4-CC1F-A3AB99D90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703064"/>
              </p:ext>
            </p:extLst>
          </p:nvPr>
        </p:nvGraphicFramePr>
        <p:xfrm>
          <a:off x="4595680" y="5438173"/>
          <a:ext cx="5749953" cy="185327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4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532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endParaRPr lang="en-US" sz="1000" i="0" u="none" strike="noStrike" cap="none" noProof="0" dirty="0">
                        <a:solidFill>
                          <a:schemeClr val="tx1"/>
                        </a:solidFill>
                        <a:latin typeface="IBM Plex Sans" panose="020B0503050203000203" pitchFamily="34" charset="0"/>
                        <a:ea typeface="IBM Plex Sans Condensed"/>
                        <a:cs typeface="IBM Plex Sans Condensed"/>
                        <a:sym typeface="IBM Plex Sans Condensed"/>
                      </a:endParaRPr>
                    </a:p>
                  </a:txBody>
                  <a:tcPr marL="80200" marR="80200" marT="112950" marB="112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C39ABE2-D4DB-8B92-25C1-DC89C636D447}"/>
              </a:ext>
            </a:extLst>
          </p:cNvPr>
          <p:cNvSpPr/>
          <p:nvPr/>
        </p:nvSpPr>
        <p:spPr>
          <a:xfrm>
            <a:off x="346180" y="1115411"/>
            <a:ext cx="2335108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Key initiatives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EA1E06A-6601-CD73-8EB7-3CF149F46237}"/>
              </a:ext>
            </a:extLst>
          </p:cNvPr>
          <p:cNvSpPr/>
          <p:nvPr/>
        </p:nvSpPr>
        <p:spPr>
          <a:xfrm>
            <a:off x="2899622" y="1115411"/>
            <a:ext cx="3202727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Key HR metrics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2E5D798-393D-550B-3178-41AF1B282FFA}"/>
              </a:ext>
            </a:extLst>
          </p:cNvPr>
          <p:cNvSpPr/>
          <p:nvPr/>
        </p:nvSpPr>
        <p:spPr>
          <a:xfrm>
            <a:off x="6320683" y="1115411"/>
            <a:ext cx="4029817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Key risks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125F1A0-49F2-A90A-0127-A4F7C93F421C}"/>
              </a:ext>
            </a:extLst>
          </p:cNvPr>
          <p:cNvSpPr/>
          <p:nvPr/>
        </p:nvSpPr>
        <p:spPr>
          <a:xfrm>
            <a:off x="346179" y="4835775"/>
            <a:ext cx="4027383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Status update for the month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9FF3E7B-9CB9-2BDD-7587-477FB7B562AE}"/>
              </a:ext>
            </a:extLst>
          </p:cNvPr>
          <p:cNvSpPr/>
          <p:nvPr/>
        </p:nvSpPr>
        <p:spPr>
          <a:xfrm>
            <a:off x="4589463" y="4835775"/>
            <a:ext cx="5756170" cy="432000"/>
          </a:xfrm>
          <a:prstGeom prst="roundRect">
            <a:avLst>
              <a:gd name="adj" fmla="val 272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IBM Plex Sans SemiBold" panose="020B0503050203000203" pitchFamily="34" charset="0"/>
              </a:rPr>
              <a:t>Upcoming focus areas for next month</a:t>
            </a:r>
          </a:p>
        </p:txBody>
      </p:sp>
    </p:spTree>
    <p:extLst>
      <p:ext uri="{BB962C8B-B14F-4D97-AF65-F5344CB8AC3E}">
        <p14:creationId xmlns:p14="http://schemas.microsoft.com/office/powerpoint/2010/main" val="1957913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HR Color Palette">
      <a:dk1>
        <a:srgbClr val="30206B"/>
      </a:dk1>
      <a:lt1>
        <a:srgbClr val="FFFFFF"/>
      </a:lt1>
      <a:dk2>
        <a:srgbClr val="1EBBF0"/>
      </a:dk2>
      <a:lt2>
        <a:srgbClr val="E9FAFF"/>
      </a:lt2>
      <a:accent1>
        <a:srgbClr val="B0E7FF"/>
      </a:accent1>
      <a:accent2>
        <a:srgbClr val="5D5CFF"/>
      </a:accent2>
      <a:accent3>
        <a:srgbClr val="00A0AF"/>
      </a:accent3>
      <a:accent4>
        <a:srgbClr val="FFAB00"/>
      </a:accent4>
      <a:accent5>
        <a:srgbClr val="F35C0F"/>
      </a:accent5>
      <a:accent6>
        <a:srgbClr val="E32C34"/>
      </a:accent6>
      <a:hlink>
        <a:srgbClr val="1EBBF0"/>
      </a:hlink>
      <a:folHlink>
        <a:srgbClr val="30206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source Template - Landscape - Q2 2024" id="{C4E8DFE7-3BAF-6E4E-BE9E-0C3AC5073013}" vid="{1C051017-091F-5F48-BBCD-9E94077654E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6177</TotalTime>
  <Words>607</Words>
  <Application>Microsoft Macintosh PowerPoint</Application>
  <PresentationFormat>Custom</PresentationFormat>
  <Paragraphs>99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IBM Plex Sans SemiBold</vt:lpstr>
      <vt:lpstr>IBM Plex Sans ExtraLight</vt:lpstr>
      <vt:lpstr>IBM Plex Sans Condensed</vt:lpstr>
      <vt:lpstr>IBM Plex Sans Cond SmBld</vt:lpstr>
      <vt:lpstr>IBM Plex Sans Cond</vt:lpstr>
      <vt:lpstr>Arial</vt:lpstr>
      <vt:lpstr>IBM Plex Mono SemiBold</vt:lpstr>
      <vt:lpstr>IBM Plex Sans Medium</vt:lpstr>
      <vt:lpstr>IBM Plex Sans</vt:lpstr>
      <vt:lpstr>IBM Plex Mono</vt:lpstr>
      <vt:lpstr>IBM Plex Mono Medium</vt:lpstr>
      <vt:lpstr>IBM Plex Sans Light</vt:lpstr>
      <vt:lpstr>Office Theme</vt:lpstr>
      <vt:lpstr>TEMPLATE</vt:lpstr>
      <vt:lpstr>How to Use This Template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Anouk</dc:creator>
  <cp:lastModifiedBy>Anouk</cp:lastModifiedBy>
  <cp:revision>8</cp:revision>
  <dcterms:created xsi:type="dcterms:W3CDTF">2024-12-05T15:39:29Z</dcterms:created>
  <dcterms:modified xsi:type="dcterms:W3CDTF">2024-12-12T09:20:37Z</dcterms:modified>
</cp:coreProperties>
</file>